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303" r:id="rId3"/>
    <p:sldId id="297" r:id="rId4"/>
    <p:sldId id="258" r:id="rId5"/>
    <p:sldId id="259" r:id="rId6"/>
    <p:sldId id="260" r:id="rId7"/>
    <p:sldId id="263" r:id="rId8"/>
    <p:sldId id="304" r:id="rId9"/>
    <p:sldId id="305" r:id="rId10"/>
    <p:sldId id="2517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559" autoAdjust="0"/>
  </p:normalViewPr>
  <p:slideViewPr>
    <p:cSldViewPr>
      <p:cViewPr varScale="1">
        <p:scale>
          <a:sx n="62" d="100"/>
          <a:sy n="62" d="100"/>
        </p:scale>
        <p:origin x="1978" y="58"/>
      </p:cViewPr>
      <p:guideLst>
        <p:guide orient="horz" pos="2160"/>
        <p:guide pos="2880"/>
        <p:guide orient="horz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A86864-BB74-4A04-A22A-153A11D13989}" type="datetimeFigureOut">
              <a:rPr lang="en-US" smtClean="0"/>
              <a:t>10-Sep-19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D509E6-240D-427B-9F3C-01CA969AA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507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 z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}u</a:t>
            </a:r>
          </a:p>
          <a:p>
            <a:r>
              <a:rPr lang="en-US" dirty="0"/>
              <a:t>\\ v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583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91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 z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r>
              <a:rPr lang="en-US" dirty="0"/>
              <a:t> 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}u</a:t>
            </a:r>
          </a:p>
          <a:p>
            <a:r>
              <a:rPr lang="en-US" dirty="0"/>
              <a:t>\\ v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}f\</a:t>
            </a:r>
            <a:r>
              <a:rPr lang="en-US" dirty="0" err="1"/>
              <a:t>frac</a:t>
            </a:r>
            <a:r>
              <a:rPr lang="en-US" dirty="0"/>
              <a:t>{x}{z}</a:t>
            </a:r>
          </a:p>
          <a:p>
            <a:r>
              <a:rPr lang="en-US" dirty="0"/>
              <a:t>\\ f\</a:t>
            </a:r>
            <a:r>
              <a:rPr lang="en-US" dirty="0" err="1"/>
              <a:t>frac</a:t>
            </a:r>
            <a:r>
              <a:rPr lang="en-US" dirty="0"/>
              <a:t>{y}{z}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52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}f &amp; 0&amp;0</a:t>
            </a:r>
          </a:p>
          <a:p>
            <a:r>
              <a:rPr lang="en-US" dirty="0"/>
              <a:t>\\ 0&amp;f &amp;0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  <a:r>
              <a:rPr lang="en-US" dirty="0" err="1"/>
              <a:t>fx</a:t>
            </a:r>
            <a:endParaRPr lang="en-US" dirty="0"/>
          </a:p>
          <a:p>
            <a:r>
              <a:rPr lang="en-US" dirty="0"/>
              <a:t>\\ </a:t>
            </a:r>
            <a:r>
              <a:rPr lang="en-US" dirty="0" err="1"/>
              <a:t>fy</a:t>
            </a:r>
            <a:endParaRPr lang="en-US" dirty="0"/>
          </a:p>
          <a:p>
            <a:r>
              <a:rPr lang="en-US" dirty="0"/>
              <a:t>\\z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stackrel</a:t>
            </a:r>
            <a:r>
              <a:rPr lang="en-US" dirty="0"/>
              <a:t>{</a:t>
            </a:r>
            <a:r>
              <a:rPr lang="en-US" dirty="0" err="1"/>
              <a:t>hom</a:t>
            </a:r>
            <a:r>
              <a:rPr lang="en-US" dirty="0"/>
              <a:t>.\:  coo.}{=}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}f\frac{x}{z}</a:t>
            </a:r>
          </a:p>
          <a:p>
            <a:r>
              <a:rPr lang="en-US" dirty="0"/>
              <a:t>\\ f\frac{y}{z}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352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  <a:r>
              <a:rPr lang="en-US" dirty="0" err="1"/>
              <a:t>f_x</a:t>
            </a:r>
            <a:r>
              <a:rPr lang="en-US" dirty="0"/>
              <a:t> &amp; 0&amp;0</a:t>
            </a:r>
          </a:p>
          <a:p>
            <a:r>
              <a:rPr lang="en-US" dirty="0"/>
              <a:t>\\ 0&amp;f_y &amp;0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  <a:r>
              <a:rPr lang="en-US" dirty="0" err="1"/>
              <a:t>f_xx</a:t>
            </a:r>
            <a:endParaRPr lang="en-US" dirty="0"/>
          </a:p>
          <a:p>
            <a:r>
              <a:rPr lang="en-US" dirty="0"/>
              <a:t>\\ </a:t>
            </a:r>
            <a:r>
              <a:rPr lang="en-US" dirty="0" err="1"/>
              <a:t>f_yy</a:t>
            </a:r>
            <a:endParaRPr lang="en-US" dirty="0"/>
          </a:p>
          <a:p>
            <a:r>
              <a:rPr lang="en-US" dirty="0"/>
              <a:t>\\z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stackrel</a:t>
            </a:r>
            <a:r>
              <a:rPr lang="en-US" dirty="0"/>
              <a:t>{</a:t>
            </a:r>
            <a:r>
              <a:rPr lang="en-US" dirty="0" err="1"/>
              <a:t>hom</a:t>
            </a:r>
            <a:r>
              <a:rPr lang="en-US" dirty="0"/>
              <a:t>.\:  coo.}{=}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  <a:r>
              <a:rPr lang="en-US" dirty="0" err="1"/>
              <a:t>f_x</a:t>
            </a:r>
            <a:r>
              <a:rPr lang="en-US" dirty="0"/>
              <a:t>\frac{x}{z}</a:t>
            </a:r>
          </a:p>
          <a:p>
            <a:r>
              <a:rPr lang="en-US" dirty="0"/>
              <a:t>\\ </a:t>
            </a:r>
            <a:r>
              <a:rPr lang="en-US" dirty="0" err="1"/>
              <a:t>f_y</a:t>
            </a:r>
            <a:r>
              <a:rPr lang="en-US" dirty="0"/>
              <a:t>\frac{y}{z}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}u</a:t>
            </a:r>
          </a:p>
          <a:p>
            <a:r>
              <a:rPr lang="en-US" dirty="0"/>
              <a:t>\\ v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45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"/>
            <a:ext cx="77724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105400"/>
            <a:ext cx="64008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</a:p>
          <a:p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10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10-Sep-19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97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10-Sep-19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455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154704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10-Sep-19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01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10-Sep-19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22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10-Sep-19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7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10-Sep-19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96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10-Sep-19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98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10-Sep-19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43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10-Sep-19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48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10-Sep-19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33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10-Sep-19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92877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7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4.png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10.png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12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10.png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4.gif"/><Relationship Id="rId4" Type="http://schemas.openxmlformats.org/officeDocument/2006/relationships/image" Target="../media/image5.png"/><Relationship Id="rId9" Type="http://schemas.openxmlformats.org/officeDocument/2006/relationships/image" Target="../media/image1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Image transformation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 cstate="print"/>
          <a:srcRect l="23714" t="51855" r="14572" b="21048"/>
          <a:stretch>
            <a:fillRect/>
          </a:stretch>
        </p:blipFill>
        <p:spPr bwMode="auto">
          <a:xfrm>
            <a:off x="791562" y="2183679"/>
            <a:ext cx="7560876" cy="24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00660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Street art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7A5E7-4DE5-4C54-B165-9A37A0CD9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4566AEE-4925-49B0-8F1E-1D48760DE4C6}"/>
              </a:ext>
            </a:extLst>
          </p:cNvPr>
          <p:cNvGrpSpPr/>
          <p:nvPr/>
        </p:nvGrpSpPr>
        <p:grpSpPr>
          <a:xfrm>
            <a:off x="787478" y="1571626"/>
            <a:ext cx="7569046" cy="4353506"/>
            <a:chOff x="2267220" y="1663242"/>
            <a:chExt cx="7657658" cy="4404474"/>
          </a:xfrm>
        </p:grpSpPr>
        <p:pic>
          <p:nvPicPr>
            <p:cNvPr id="16" name="image.png" descr="image.png">
              <a:extLst>
                <a:ext uri="{FF2B5EF4-FFF2-40B4-BE49-F238E27FC236}">
                  <a16:creationId xmlns:a16="http://schemas.microsoft.com/office/drawing/2014/main" id="{5EBAB9EB-5C0E-42CE-8D85-228051B644A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7220" y="1663242"/>
              <a:ext cx="4018360" cy="2167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" name="image.png" descr="image.png">
              <a:extLst>
                <a:ext uri="{FF2B5EF4-FFF2-40B4-BE49-F238E27FC236}">
                  <a16:creationId xmlns:a16="http://schemas.microsoft.com/office/drawing/2014/main" id="{5078329D-8926-4534-8F40-0913074D7F20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2905" y="1663242"/>
              <a:ext cx="3571876" cy="2167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8" name="image.png" descr="image.png">
              <a:extLst>
                <a:ext uri="{FF2B5EF4-FFF2-40B4-BE49-F238E27FC236}">
                  <a16:creationId xmlns:a16="http://schemas.microsoft.com/office/drawing/2014/main" id="{0266C3AA-0201-4D41-A601-577B7D120DE8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7220" y="3900713"/>
              <a:ext cx="4018360" cy="2167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9" name="image.png" descr="image.png">
              <a:extLst>
                <a:ext uri="{FF2B5EF4-FFF2-40B4-BE49-F238E27FC236}">
                  <a16:creationId xmlns:a16="http://schemas.microsoft.com/office/drawing/2014/main" id="{980B3DED-B8D7-475F-BFC1-D6BF85CD8127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2905" y="3900713"/>
              <a:ext cx="3571973" cy="2167003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2561149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3781F-CC71-4E67-8BB3-360B1E695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A0CAE-A067-4025-846B-8D11836FE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3d-&gt;2d trans</a:t>
            </a:r>
          </a:p>
        </p:txBody>
      </p:sp>
    </p:spTree>
    <p:extLst>
      <p:ext uri="{BB962C8B-B14F-4D97-AF65-F5344CB8AC3E}">
        <p14:creationId xmlns:p14="http://schemas.microsoft.com/office/powerpoint/2010/main" val="2114819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projection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3D projection</a:t>
            </a:r>
            <a:r>
              <a:rPr lang="en-US" dirty="0"/>
              <a:t> is any method of mapping three-dimensional points to a two-dimensional plane.</a:t>
            </a:r>
          </a:p>
          <a:p>
            <a:r>
              <a:rPr lang="en-US" dirty="0"/>
              <a:t>Two types of projections are </a:t>
            </a:r>
            <a:r>
              <a:rPr lang="en-US" b="1" dirty="0"/>
              <a:t>orthographic</a:t>
            </a:r>
            <a:r>
              <a:rPr lang="en-US" dirty="0"/>
              <a:t> and </a:t>
            </a:r>
            <a:r>
              <a:rPr lang="en-US" b="1" dirty="0"/>
              <a:t>perspective</a:t>
            </a:r>
            <a:r>
              <a:rPr lang="en-US" dirty="0"/>
              <a:t>.</a:t>
            </a:r>
          </a:p>
        </p:txBody>
      </p:sp>
      <p:pic>
        <p:nvPicPr>
          <p:cNvPr id="15362" name="Picture 2" descr="Image result for orthographic vs perspective">
            <a:extLst>
              <a:ext uri="{FF2B5EF4-FFF2-40B4-BE49-F238E27FC236}">
                <a16:creationId xmlns:a16="http://schemas.microsoft.com/office/drawing/2014/main" id="{CFB5F705-21E6-4E58-BDA0-FC9B1A736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048000"/>
            <a:ext cx="7620000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793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Perspective transformation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dealing with imaged 3D scenes, we tend to use the </a:t>
            </a:r>
            <a:r>
              <a:rPr lang="en-US" b="1" dirty="0"/>
              <a:t>image plane </a:t>
            </a:r>
            <a:r>
              <a:rPr lang="en-US" dirty="0"/>
              <a:t>rather than the sensor plane which is flipped.</a:t>
            </a:r>
          </a:p>
        </p:txBody>
      </p:sp>
      <p:pic>
        <p:nvPicPr>
          <p:cNvPr id="37" name="pasted-image.tif" descr="pasted-image.tif">
            <a:extLst>
              <a:ext uri="{FF2B5EF4-FFF2-40B4-BE49-F238E27FC236}">
                <a16:creationId xmlns:a16="http://schemas.microsoft.com/office/drawing/2014/main" id="{18838C6D-BD45-4EE9-9A41-34CDCF65E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530" y="1799102"/>
            <a:ext cx="2390579" cy="3655933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Put a photosensor in front of object">
            <a:extLst>
              <a:ext uri="{FF2B5EF4-FFF2-40B4-BE49-F238E27FC236}">
                <a16:creationId xmlns:a16="http://schemas.microsoft.com/office/drawing/2014/main" id="{993FA7F9-BACA-42F7-9A6C-2886BDD43ADD}"/>
              </a:ext>
            </a:extLst>
          </p:cNvPr>
          <p:cNvSpPr txBox="1"/>
          <p:nvPr/>
        </p:nvSpPr>
        <p:spPr>
          <a:xfrm>
            <a:off x="1" y="3219835"/>
            <a:ext cx="1561529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real-world object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18CCFEE-9807-4691-B85B-F6B4DE77B8DD}"/>
              </a:ext>
            </a:extLst>
          </p:cNvPr>
          <p:cNvGrpSpPr/>
          <p:nvPr/>
        </p:nvGrpSpPr>
        <p:grpSpPr>
          <a:xfrm>
            <a:off x="5140258" y="1796433"/>
            <a:ext cx="68580" cy="3657600"/>
            <a:chOff x="8293100" y="2546350"/>
            <a:chExt cx="127000" cy="3429000"/>
          </a:xfrm>
          <a:solidFill>
            <a:schemeClr val="tx1"/>
          </a:solidFill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81DB8C5-95B1-431A-BCA8-ED75BE308ABA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3EFBCB9-940C-484B-A905-22501656118C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FB6925F-E6DF-4FF7-8AD7-D7E45B2CE660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D5365B2-2465-4EC1-A4E6-8CF35BD36F8B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B91099C-EDEF-4934-BC2D-AA5C97C71A1C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8F9958D-ACBE-4C02-8E47-BA725092839F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2B37333-E4A2-40E1-AB57-429E71254E21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78BB0037-C5FB-48EF-B65A-0FF674F77F45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6FD3591-7308-451B-A957-E819792AC16D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9F963583-D0E1-4B58-843C-4119DF89379E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E0DB841E-FB78-4F17-8736-31059D582ED8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0ED5D85-D14E-4918-AA56-359CB3244977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51C8007-0571-4187-BD5D-03D4D821E5FD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9582E694-DC6A-4EF5-8429-C3EE9CEAFB67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1200656-7525-4B26-BE50-C74ABAE6EA4A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B55750B9-6C68-4385-A3B3-3564D7C39164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342B657C-F35F-4E51-920B-27CC8DEF71A0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09148E2-0D12-4647-AC11-CE297DBBD26A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79B1A2E-0D2C-4A82-9B7F-1965794CBB71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381FE26E-5031-4D2F-857C-2F4F5EFE5A5E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A11BA44-B601-4DB9-BF0B-0BFC29F46A1F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B6884DD-ABEA-475F-B898-E77994BA4E01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92D41A4B-DB7C-4D41-8629-52BDB6504965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B1F3CB06-662F-4E1D-AFFB-293EAA56F659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B3270EB5-BA53-4419-B42E-B97FAC78F949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20638EEC-ABA8-4F3E-8EC8-1F0C3483BDCA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D53C122-D9B7-4048-9197-717155AD6B48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0930649-18B1-42FC-A513-E32CC7A26BB3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A91B654-4024-49A6-9869-DAD6A28E0F2A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D25CC51-72D6-4334-97A2-1057835D6C82}"/>
              </a:ext>
            </a:extLst>
          </p:cNvPr>
          <p:cNvGrpSpPr/>
          <p:nvPr/>
        </p:nvGrpSpPr>
        <p:grpSpPr>
          <a:xfrm>
            <a:off x="6370862" y="1796433"/>
            <a:ext cx="68580" cy="3657600"/>
            <a:chOff x="8293100" y="2546350"/>
            <a:chExt cx="127000" cy="3429000"/>
          </a:xfrm>
          <a:solidFill>
            <a:schemeClr val="bg1">
              <a:lumMod val="65000"/>
              <a:alpha val="20000"/>
            </a:schemeClr>
          </a:solidFill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8214061-F022-422D-9543-553FFE808FB1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1873DA7-6955-408A-BC68-CDFDDA6BC049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927B5EC-C432-426C-84D6-23F924E64B9B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CF774AF-D79D-4DF6-A728-5655199E7EB9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6560416-B4CB-450B-BCDA-8A5BE10676DB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88000E9-31DB-414B-888C-24C0D58FD22E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148A717-6F1E-4EF1-9FCB-7C8E25F7E509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85DAEDB-7161-4391-A724-DC1954288891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8089B24-19DE-4470-872E-9BFB4CFB93B3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0D5F033B-8B21-44AD-9D4B-2B171A89EBA3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54541EBB-23C9-4654-8D98-7AAB0AB363F9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5CFB1480-454E-44BA-9956-F87797EF98F1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56EF8EF4-6354-4E72-8954-FFC4A28B11D0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4BACB7CF-2544-48D9-8E05-7D331E5CF6C5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C748B1A1-2773-45A0-9815-42904B38DD3E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74CD9AFA-CA89-4D5D-9566-8272BAF8370C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9DD1072E-6A14-4CFB-86E0-1820DB9767F2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E48578C2-E4AA-49DD-96CE-9A3F7AA6484E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6FBB6A76-20AB-4EE4-9782-8285B45DCC57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4B30ECC6-E762-4C24-88DA-246A3E036BFB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D896481B-2C68-4143-952D-20EB67C44CAC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4BF2C7AD-1765-43BE-935E-DF1C5930E06F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0575E2BD-7AB2-44B3-B6E6-1F68EE8D1876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2715857F-B723-4500-A944-0EFAB3D80FF8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41F290DC-773C-4E4D-95EC-1FAF6D542109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9C2BD6AE-4017-4222-BE68-5A5527B856CE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B08B10BC-4A0D-4B74-A2DF-2DF5E5D4CBF8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257E61-C8C9-4B57-9A08-4168316C5B21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5774C8B-101E-4E48-9B06-E2446739E4CE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09BE66D8-94F8-4C01-BF5F-FCA708328C18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4" name="Line">
            <a:extLst>
              <a:ext uri="{FF2B5EF4-FFF2-40B4-BE49-F238E27FC236}">
                <a16:creationId xmlns:a16="http://schemas.microsoft.com/office/drawing/2014/main" id="{7FFA969E-967C-4CDF-988B-D9CA29946DDB}"/>
              </a:ext>
            </a:extLst>
          </p:cNvPr>
          <p:cNvSpPr/>
          <p:nvPr/>
        </p:nvSpPr>
        <p:spPr>
          <a:xfrm>
            <a:off x="2886076" y="1875822"/>
            <a:ext cx="3484787" cy="2643765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Line">
            <a:extLst>
              <a:ext uri="{FF2B5EF4-FFF2-40B4-BE49-F238E27FC236}">
                <a16:creationId xmlns:a16="http://schemas.microsoft.com/office/drawing/2014/main" id="{41F7EF4C-7DFA-465F-99D0-3E28A4B69460}"/>
              </a:ext>
            </a:extLst>
          </p:cNvPr>
          <p:cNvSpPr/>
          <p:nvPr/>
        </p:nvSpPr>
        <p:spPr>
          <a:xfrm flipV="1">
            <a:off x="2817496" y="2704931"/>
            <a:ext cx="3553367" cy="275598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4" name="pasted-image.tif" descr="pasted-image.tif">
            <a:extLst>
              <a:ext uri="{FF2B5EF4-FFF2-40B4-BE49-F238E27FC236}">
                <a16:creationId xmlns:a16="http://schemas.microsoft.com/office/drawing/2014/main" id="{48D28DD6-7C45-4323-8700-81912C265D9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flipH="1" flipV="1">
            <a:off x="5807235" y="2692936"/>
            <a:ext cx="1195835" cy="1828800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Put a photosensor in front of object">
            <a:extLst>
              <a:ext uri="{FF2B5EF4-FFF2-40B4-BE49-F238E27FC236}">
                <a16:creationId xmlns:a16="http://schemas.microsoft.com/office/drawing/2014/main" id="{E462618E-785C-4BAD-ABBD-CF7AD8530034}"/>
              </a:ext>
            </a:extLst>
          </p:cNvPr>
          <p:cNvSpPr txBox="1"/>
          <p:nvPr/>
        </p:nvSpPr>
        <p:spPr>
          <a:xfrm>
            <a:off x="3124200" y="5318566"/>
            <a:ext cx="195652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image plane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EDE8BD6-FC99-4674-BCCB-F8F514C55516}"/>
              </a:ext>
            </a:extLst>
          </p:cNvPr>
          <p:cNvGrpSpPr/>
          <p:nvPr/>
        </p:nvGrpSpPr>
        <p:grpSpPr>
          <a:xfrm>
            <a:off x="4065809" y="1803319"/>
            <a:ext cx="68580" cy="3657600"/>
            <a:chOff x="8293100" y="2546350"/>
            <a:chExt cx="127000" cy="3429000"/>
          </a:xfrm>
          <a:solidFill>
            <a:schemeClr val="accent6"/>
          </a:solidFill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FE2B2DE4-775E-4B1D-9280-B20B1BB0ACE9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4AA44B6-BAA6-4833-B71A-40B969212F9B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96B77D9-B3E8-4FF4-A3DD-6E51CE065A55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A3259AF-5AFD-4D10-B270-FD18AA508038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0539D34-4C9C-4ADC-A53A-D910551BAE83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06FD3A2-9955-4E70-AA48-864521FD4185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46164E4A-F257-4DAE-A97D-FD2FE2D276F6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9E7C4DCF-F5CC-4B45-85D0-81063724915D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574DABF4-86CB-40EA-B2C9-6F0247A60C71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63308DFC-138F-4B07-95C5-7C51EA1FF7A5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BCC5B7AA-6BAE-49AE-B23B-217DB577E9C1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38A7628E-9FBB-49FA-9811-9963D042D6FD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4DE9D07B-741F-40BA-A653-D5A0B85DB030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7940BF73-8601-45BF-BCBA-53E1C083B784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20A4FD41-72CC-49B8-9CE6-5561FC2A7E2D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BC40E034-8BB4-4064-8B06-17EF5C679055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374216F7-2B79-4F65-B8DF-8646B2DA5319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C99BCE14-0F73-499A-BAB5-4917E57A5321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B5F378B9-AE35-44A5-8DEA-6DF50F6B8D13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F854DCD0-6E66-4200-8643-4BB786B63CDD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FBA4ADAA-4C42-42C9-AF7E-A09B79BF7A29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A3927889-5764-47F4-A54D-F79DAE13AD88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64764455-8847-4391-B181-6054704B1583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468905F2-71C4-411B-924A-B1BD9CDD6363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48A93C53-EB6D-4A72-9FF2-95967679C094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582F48D3-7B9A-4546-81B1-EA9ADB8C82AE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1AF25600-5AE8-488E-BCCB-04A431410A9B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B8ECA10-F6E7-4AA3-A233-37025CBA6336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2237E534-CBA0-4792-9E14-F27FCA6D3D18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75A9DE8-4624-4948-9AC5-58BEBCC41BFC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9" name="Put a photosensor in front of object">
            <a:extLst>
              <a:ext uri="{FF2B5EF4-FFF2-40B4-BE49-F238E27FC236}">
                <a16:creationId xmlns:a16="http://schemas.microsoft.com/office/drawing/2014/main" id="{BF54CA62-2CEF-4043-BA64-8E3AF17CACA9}"/>
              </a:ext>
            </a:extLst>
          </p:cNvPr>
          <p:cNvSpPr txBox="1"/>
          <p:nvPr/>
        </p:nvSpPr>
        <p:spPr>
          <a:xfrm>
            <a:off x="3877517" y="5867400"/>
            <a:ext cx="1669574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focal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length f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186FCB59-7E79-486A-A8FB-4CC35815D74D}"/>
              </a:ext>
            </a:extLst>
          </p:cNvPr>
          <p:cNvCxnSpPr>
            <a:cxnSpLocks/>
          </p:cNvCxnSpPr>
          <p:nvPr/>
        </p:nvCxnSpPr>
        <p:spPr>
          <a:xfrm>
            <a:off x="4134389" y="5867400"/>
            <a:ext cx="1074449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2" name="pasted-image.tif" descr="pasted-image.tif">
            <a:extLst>
              <a:ext uri="{FF2B5EF4-FFF2-40B4-BE49-F238E27FC236}">
                <a16:creationId xmlns:a16="http://schemas.microsoft.com/office/drawing/2014/main" id="{E5398036-EE70-43DA-B8C5-71900906E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 flipV="1">
            <a:off x="3516469" y="2711591"/>
            <a:ext cx="1195835" cy="1828800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86FCB59-7E79-486A-A8FB-4CC35815D74D}"/>
              </a:ext>
            </a:extLst>
          </p:cNvPr>
          <p:cNvCxnSpPr>
            <a:cxnSpLocks/>
          </p:cNvCxnSpPr>
          <p:nvPr/>
        </p:nvCxnSpPr>
        <p:spPr>
          <a:xfrm>
            <a:off x="5296413" y="5867400"/>
            <a:ext cx="1074449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Put a photosensor in front of object">
            <a:extLst>
              <a:ext uri="{FF2B5EF4-FFF2-40B4-BE49-F238E27FC236}">
                <a16:creationId xmlns:a16="http://schemas.microsoft.com/office/drawing/2014/main" id="{BF54CA62-2CEF-4043-BA64-8E3AF17CACA9}"/>
              </a:ext>
            </a:extLst>
          </p:cNvPr>
          <p:cNvSpPr txBox="1"/>
          <p:nvPr/>
        </p:nvSpPr>
        <p:spPr>
          <a:xfrm>
            <a:off x="5036026" y="5867400"/>
            <a:ext cx="1669574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focal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length f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65" name="Put a photosensor in front of object">
            <a:extLst>
              <a:ext uri="{FF2B5EF4-FFF2-40B4-BE49-F238E27FC236}">
                <a16:creationId xmlns:a16="http://schemas.microsoft.com/office/drawing/2014/main" id="{E462618E-785C-4BAD-ABBD-CF7AD8530034}"/>
              </a:ext>
            </a:extLst>
          </p:cNvPr>
          <p:cNvSpPr txBox="1"/>
          <p:nvPr/>
        </p:nvSpPr>
        <p:spPr>
          <a:xfrm>
            <a:off x="5410200" y="5334000"/>
            <a:ext cx="195652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sensor plane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0670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/>
        </p:nvSpPr>
        <p:spPr>
          <a:xfrm rot="19253717">
            <a:off x="3244134" y="2986718"/>
            <a:ext cx="3808999" cy="1490918"/>
          </a:xfrm>
          <a:prstGeom prst="parallelogram">
            <a:avLst>
              <a:gd name="adj" fmla="val 79634"/>
            </a:avLst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Perspective transformation</a:t>
            </a:r>
            <a:endParaRPr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Perspective projection </a:t>
            </a:r>
            <a:r>
              <a:rPr lang="en-US" dirty="0"/>
              <a:t>is a linear projection where three dimensional objects are projected on the image plane.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57D4CA9-1631-42DC-B4E5-0FE09FF61A71}"/>
              </a:ext>
            </a:extLst>
          </p:cNvPr>
          <p:cNvGrpSpPr/>
          <p:nvPr/>
        </p:nvGrpSpPr>
        <p:grpSpPr>
          <a:xfrm>
            <a:off x="1005387" y="1663220"/>
            <a:ext cx="7133226" cy="3569883"/>
            <a:chOff x="1790606" y="1500385"/>
            <a:chExt cx="8773861" cy="3293214"/>
          </a:xfrm>
        </p:grpSpPr>
        <p:sp>
          <p:nvSpPr>
            <p:cNvPr id="136" name="Line">
              <a:extLst>
                <a:ext uri="{FF2B5EF4-FFF2-40B4-BE49-F238E27FC236}">
                  <a16:creationId xmlns:a16="http://schemas.microsoft.com/office/drawing/2014/main" id="{4053C74D-0C1E-4E37-B89B-C2E894620E4A}"/>
                </a:ext>
              </a:extLst>
            </p:cNvPr>
            <p:cNvSpPr/>
            <p:nvPr/>
          </p:nvSpPr>
          <p:spPr>
            <a:xfrm>
              <a:off x="3494729" y="3800296"/>
              <a:ext cx="2131263" cy="1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37" name="Line">
              <a:extLst>
                <a:ext uri="{FF2B5EF4-FFF2-40B4-BE49-F238E27FC236}">
                  <a16:creationId xmlns:a16="http://schemas.microsoft.com/office/drawing/2014/main" id="{F098C4E3-7DC6-4D04-9185-2E87AF24C689}"/>
                </a:ext>
              </a:extLst>
            </p:cNvPr>
            <p:cNvSpPr/>
            <p:nvPr/>
          </p:nvSpPr>
          <p:spPr>
            <a:xfrm flipV="1">
              <a:off x="3513639" y="1745553"/>
              <a:ext cx="1" cy="2044763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stealth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0" name="Line">
              <a:extLst>
                <a:ext uri="{FF2B5EF4-FFF2-40B4-BE49-F238E27FC236}">
                  <a16:creationId xmlns:a16="http://schemas.microsoft.com/office/drawing/2014/main" id="{C7D00097-9B7E-421A-915E-9E49FB994126}"/>
                </a:ext>
              </a:extLst>
            </p:cNvPr>
            <p:cNvSpPr/>
            <p:nvPr/>
          </p:nvSpPr>
          <p:spPr>
            <a:xfrm flipV="1">
              <a:off x="1790606" y="2799937"/>
              <a:ext cx="3453124" cy="1993662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stealth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6" name="Line">
              <a:extLst>
                <a:ext uri="{FF2B5EF4-FFF2-40B4-BE49-F238E27FC236}">
                  <a16:creationId xmlns:a16="http://schemas.microsoft.com/office/drawing/2014/main" id="{563A18B1-D9A2-4459-8742-E0B3C57CAD93}"/>
                </a:ext>
              </a:extLst>
            </p:cNvPr>
            <p:cNvSpPr/>
            <p:nvPr/>
          </p:nvSpPr>
          <p:spPr>
            <a:xfrm>
              <a:off x="6606558" y="3800296"/>
              <a:ext cx="3239113" cy="1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headEnd type="oval"/>
              <a:tailEnd type="stealth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7" name="Line">
              <a:extLst>
                <a:ext uri="{FF2B5EF4-FFF2-40B4-BE49-F238E27FC236}">
                  <a16:creationId xmlns:a16="http://schemas.microsoft.com/office/drawing/2014/main" id="{F9AFD745-473A-4C83-BC0F-2D5FB10538F9}"/>
                </a:ext>
              </a:extLst>
            </p:cNvPr>
            <p:cNvSpPr/>
            <p:nvPr/>
          </p:nvSpPr>
          <p:spPr>
            <a:xfrm flipV="1">
              <a:off x="3517110" y="3401221"/>
              <a:ext cx="2110343" cy="391223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headEnd type="oval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8" name="Line">
              <a:extLst>
                <a:ext uri="{FF2B5EF4-FFF2-40B4-BE49-F238E27FC236}">
                  <a16:creationId xmlns:a16="http://schemas.microsoft.com/office/drawing/2014/main" id="{F8E5F405-8FDE-4994-8F2A-0036CAF4A41D}"/>
                </a:ext>
              </a:extLst>
            </p:cNvPr>
            <p:cNvSpPr/>
            <p:nvPr/>
          </p:nvSpPr>
          <p:spPr>
            <a:xfrm flipV="1">
              <a:off x="6047061" y="2537008"/>
              <a:ext cx="4345834" cy="789443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headEnd type="oval"/>
              <a:tailEnd type="oval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9" name="camera center">
              <a:extLst>
                <a:ext uri="{FF2B5EF4-FFF2-40B4-BE49-F238E27FC236}">
                  <a16:creationId xmlns:a16="http://schemas.microsoft.com/office/drawing/2014/main" id="{6CEC997B-B61E-486F-9E34-37D1F9355AEC}"/>
                </a:ext>
              </a:extLst>
            </p:cNvPr>
            <p:cNvSpPr txBox="1"/>
            <p:nvPr/>
          </p:nvSpPr>
          <p:spPr>
            <a:xfrm>
              <a:off x="3476053" y="3883337"/>
              <a:ext cx="1389321" cy="7479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1800"/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camera center</a:t>
              </a:r>
            </a:p>
          </p:txBody>
        </p:sp>
        <p:sp>
          <p:nvSpPr>
            <p:cNvPr id="171" name="image plane">
              <a:extLst>
                <a:ext uri="{FF2B5EF4-FFF2-40B4-BE49-F238E27FC236}">
                  <a16:creationId xmlns:a16="http://schemas.microsoft.com/office/drawing/2014/main" id="{DFDEA389-4C61-4372-B9FB-D792FA69DF07}"/>
                </a:ext>
              </a:extLst>
            </p:cNvPr>
            <p:cNvSpPr txBox="1"/>
            <p:nvPr/>
          </p:nvSpPr>
          <p:spPr>
            <a:xfrm>
              <a:off x="6213702" y="1500385"/>
              <a:ext cx="1182955" cy="7479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5719" tIns="35719" rIns="35719" bIns="35719" anchor="ctr">
              <a:spAutoFit/>
            </a:bodyPr>
            <a:lstStyle>
              <a:lvl1pPr>
                <a:defRPr sz="1800"/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image plane</a:t>
              </a:r>
            </a:p>
          </p:txBody>
        </p:sp>
        <p:sp>
          <p:nvSpPr>
            <p:cNvPr id="173" name="principal axis">
              <a:extLst>
                <a:ext uri="{FF2B5EF4-FFF2-40B4-BE49-F238E27FC236}">
                  <a16:creationId xmlns:a16="http://schemas.microsoft.com/office/drawing/2014/main" id="{7FBA50D0-AB0D-4329-A2C7-46E876F4F4A6}"/>
                </a:ext>
              </a:extLst>
            </p:cNvPr>
            <p:cNvSpPr txBox="1"/>
            <p:nvPr/>
          </p:nvSpPr>
          <p:spPr>
            <a:xfrm>
              <a:off x="8740647" y="3857537"/>
              <a:ext cx="1823820" cy="7479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1800"/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principal axis</a:t>
              </a:r>
            </a:p>
          </p:txBody>
        </p:sp>
        <p:pic>
          <p:nvPicPr>
            <p:cNvPr id="174" name="latex-image-8.pdf" descr="latex-image-8.pdf">
              <a:extLst>
                <a:ext uri="{FF2B5EF4-FFF2-40B4-BE49-F238E27FC236}">
                  <a16:creationId xmlns:a16="http://schemas.microsoft.com/office/drawing/2014/main" id="{D590A4FB-DBC0-4C98-9045-4FB7DDED5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1410" y="2692032"/>
              <a:ext cx="169665" cy="15180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5" name="latex-image-9.pdf" descr="latex-image-9.pdf">
              <a:extLst>
                <a:ext uri="{FF2B5EF4-FFF2-40B4-BE49-F238E27FC236}">
                  <a16:creationId xmlns:a16="http://schemas.microsoft.com/office/drawing/2014/main" id="{33A88316-0D3B-44BC-9303-C5FAD7A98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1898" y="1660053"/>
              <a:ext cx="160735" cy="21431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6" name="latex-image-10.pdf" descr="latex-image-10.pdf">
              <a:extLst>
                <a:ext uri="{FF2B5EF4-FFF2-40B4-BE49-F238E27FC236}">
                  <a16:creationId xmlns:a16="http://schemas.microsoft.com/office/drawing/2014/main" id="{FFD02BA7-E28C-4E1E-AE27-2B83AD402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20906" y="3756949"/>
              <a:ext cx="151805" cy="15180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7" name="latex-image-11.pdf" descr="latex-image-11.pdf">
              <a:extLst>
                <a:ext uri="{FF2B5EF4-FFF2-40B4-BE49-F238E27FC236}">
                  <a16:creationId xmlns:a16="http://schemas.microsoft.com/office/drawing/2014/main" id="{7BFFBE6C-1CBF-443D-9735-2FF5E34CB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78508" y="4324236"/>
              <a:ext cx="634985" cy="253995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1026" name="Picture 2" descr="https://latex.codecogs.com/gif.latex?%5Cdpi%7B300%7D%20%5Cbegin%7Bbmatrix%7Dx%20%5C%5C%20y%20%5C%5C%20z%20%5Cend%7Bbmatrix%7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695" y="2360688"/>
            <a:ext cx="295275" cy="85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atex.codecogs.com/gif.latex?%5Cdpi%7B300%7D%20%5Cbegin%7Bbmatrix%7Du%20%5C%5C%20v%20%5Cend%7Bbmatrix%7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586" y="3723749"/>
            <a:ext cx="310884" cy="66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240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Perspective transformation</a:t>
            </a:r>
            <a:endParaRPr dirty="0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57D7BD1A-7D73-4468-8A72-7DDA19D01D2D}"/>
              </a:ext>
            </a:extLst>
          </p:cNvPr>
          <p:cNvSpPr/>
          <p:nvPr/>
        </p:nvSpPr>
        <p:spPr>
          <a:xfrm>
            <a:off x="1615450" y="4836017"/>
            <a:ext cx="5797517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id="{20317909-EB33-49A9-BAC3-BC2B89BEF262}"/>
              </a:ext>
            </a:extLst>
          </p:cNvPr>
          <p:cNvSpPr/>
          <p:nvPr/>
        </p:nvSpPr>
        <p:spPr>
          <a:xfrm flipH="1" flipV="1">
            <a:off x="1615451" y="3195591"/>
            <a:ext cx="1304" cy="312900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id="{CFCE7F8A-2BB7-4E5E-84A5-CDC610A3E8F8}"/>
              </a:ext>
            </a:extLst>
          </p:cNvPr>
          <p:cNvSpPr/>
          <p:nvPr/>
        </p:nvSpPr>
        <p:spPr>
          <a:xfrm flipV="1">
            <a:off x="1626543" y="3583453"/>
            <a:ext cx="4455878" cy="125256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oval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B2EA8254-F400-469F-9425-D669B614615E}"/>
              </a:ext>
            </a:extLst>
          </p:cNvPr>
          <p:cNvSpPr/>
          <p:nvPr/>
        </p:nvSpPr>
        <p:spPr>
          <a:xfrm flipV="1">
            <a:off x="4955854" y="3293648"/>
            <a:ext cx="1" cy="2598420"/>
          </a:xfrm>
          <a:prstGeom prst="line">
            <a:avLst/>
          </a:prstGeom>
          <a:ln w="50800">
            <a:solidFill>
              <a:srgbClr val="FF9300"/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1E221104-E6C8-43EA-B19F-318C5FF76F76}"/>
              </a:ext>
            </a:extLst>
          </p:cNvPr>
          <p:cNvSpPr/>
          <p:nvPr/>
        </p:nvSpPr>
        <p:spPr>
          <a:xfrm>
            <a:off x="1706720" y="5598139"/>
            <a:ext cx="430502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latex-image-16.pdf" descr="latex-image-16.pdf">
            <a:extLst>
              <a:ext uri="{FF2B5EF4-FFF2-40B4-BE49-F238E27FC236}">
                <a16:creationId xmlns:a16="http://schemas.microsoft.com/office/drawing/2014/main" id="{BDD6B143-6F87-4BB9-90AE-BF2A95B7D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230" y="5066226"/>
            <a:ext cx="110315" cy="263208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Line">
            <a:extLst>
              <a:ext uri="{FF2B5EF4-FFF2-40B4-BE49-F238E27FC236}">
                <a16:creationId xmlns:a16="http://schemas.microsoft.com/office/drawing/2014/main" id="{C31570D2-58B3-4F94-B572-FFC32E679E3E}"/>
              </a:ext>
            </a:extLst>
          </p:cNvPr>
          <p:cNvSpPr/>
          <p:nvPr/>
        </p:nvSpPr>
        <p:spPr>
          <a:xfrm>
            <a:off x="1626147" y="3578770"/>
            <a:ext cx="4403609" cy="1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5618E265-A02B-4EE7-ABD5-AB30E10312EF}"/>
              </a:ext>
            </a:extLst>
          </p:cNvPr>
          <p:cNvSpPr/>
          <p:nvPr/>
        </p:nvSpPr>
        <p:spPr>
          <a:xfrm>
            <a:off x="6063489" y="3653718"/>
            <a:ext cx="1" cy="1146315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latex-image-9.pdf" descr="latex-image-9.pdf">
            <a:extLst>
              <a:ext uri="{FF2B5EF4-FFF2-40B4-BE49-F238E27FC236}">
                <a16:creationId xmlns:a16="http://schemas.microsoft.com/office/drawing/2014/main" id="{56934696-D087-469F-AE86-09C34957A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877" y="3097533"/>
            <a:ext cx="110315" cy="196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10.pdf" descr="latex-image-10.pdf">
            <a:extLst>
              <a:ext uri="{FF2B5EF4-FFF2-40B4-BE49-F238E27FC236}">
                <a16:creationId xmlns:a16="http://schemas.microsoft.com/office/drawing/2014/main" id="{5EED9044-D51D-4B00-BB8F-73A2CE40C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4553" y="4971292"/>
            <a:ext cx="110315" cy="147087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Line">
            <a:extLst>
              <a:ext uri="{FF2B5EF4-FFF2-40B4-BE49-F238E27FC236}">
                <a16:creationId xmlns:a16="http://schemas.microsoft.com/office/drawing/2014/main" id="{D588B166-477A-486B-B434-ED26FD2F6882}"/>
              </a:ext>
            </a:extLst>
          </p:cNvPr>
          <p:cNvSpPr/>
          <p:nvPr/>
        </p:nvSpPr>
        <p:spPr>
          <a:xfrm>
            <a:off x="1675438" y="4964517"/>
            <a:ext cx="32217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atex-image-19.pdf" descr="latex-image-19.pdf">
            <a:extLst>
              <a:ext uri="{FF2B5EF4-FFF2-40B4-BE49-F238E27FC236}">
                <a16:creationId xmlns:a16="http://schemas.microsoft.com/office/drawing/2014/main" id="{2BE79391-AD0C-4465-B935-129E942F84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2437" y="5750487"/>
            <a:ext cx="167432" cy="223243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image plane">
            <a:extLst>
              <a:ext uri="{FF2B5EF4-FFF2-40B4-BE49-F238E27FC236}">
                <a16:creationId xmlns:a16="http://schemas.microsoft.com/office/drawing/2014/main" id="{3AACB0FB-3B39-4658-B30D-ED97EE3A46A0}"/>
              </a:ext>
            </a:extLst>
          </p:cNvPr>
          <p:cNvSpPr txBox="1"/>
          <p:nvPr/>
        </p:nvSpPr>
        <p:spPr>
          <a:xfrm>
            <a:off x="4109614" y="2876799"/>
            <a:ext cx="1575111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image plane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9" name="Line">
            <a:extLst>
              <a:ext uri="{FF2B5EF4-FFF2-40B4-BE49-F238E27FC236}">
                <a16:creationId xmlns:a16="http://schemas.microsoft.com/office/drawing/2014/main" id="{CBB16738-1D94-474D-9910-5CCE87D9618F}"/>
              </a:ext>
            </a:extLst>
          </p:cNvPr>
          <p:cNvSpPr/>
          <p:nvPr/>
        </p:nvSpPr>
        <p:spPr>
          <a:xfrm rot="5400000">
            <a:off x="4688849" y="4381684"/>
            <a:ext cx="836696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Line">
            <a:extLst>
              <a:ext uri="{FF2B5EF4-FFF2-40B4-BE49-F238E27FC236}">
                <a16:creationId xmlns:a16="http://schemas.microsoft.com/office/drawing/2014/main" id="{89360157-AF07-4DE0-BDA1-1F720EA662B4}"/>
              </a:ext>
            </a:extLst>
          </p:cNvPr>
          <p:cNvSpPr/>
          <p:nvPr/>
        </p:nvSpPr>
        <p:spPr>
          <a:xfrm>
            <a:off x="4955853" y="3906563"/>
            <a:ext cx="388373" cy="0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 descr="https://latex.codecogs.com/gif.latex?%5Cdpi%7B300%7D%20%5Cbegin%7Bbmatrix%7Dx%20%5C%5C%20y%20%5C%5C%20z%20%5Cend%7Bbmatrix%7D"/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011753"/>
            <a:ext cx="331629" cy="95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s://latex.codecogs.com/gif.latex?%5Cdpi%7B300%7D%20%5Cbegin%7Bbmatrix%7Du%20%5C%5C%20v%20%5Cend%7Bbmatrix%7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85" y="3653718"/>
            <a:ext cx="310884" cy="66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latex-image-9.pdf" descr="latex-image-9.pdf">
            <a:extLst>
              <a:ext uri="{FF2B5EF4-FFF2-40B4-BE49-F238E27FC236}">
                <a16:creationId xmlns:a16="http://schemas.microsoft.com/office/drawing/2014/main" id="{56934696-D087-469F-AE86-09C34957A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4226875"/>
            <a:ext cx="110315" cy="196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8" name="Picture 2" descr="https://latex.codecogs.com/gif.latex?%5Cdpi%7B300%7D%20v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040" y="4300921"/>
            <a:ext cx="161526" cy="16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2" name="Content Placeholder 2"/>
              <p:cNvSpPr txBox="1">
                <a:spLocks/>
              </p:cNvSpPr>
              <p:nvPr/>
            </p:nvSpPr>
            <p:spPr>
              <a:xfrm>
                <a:off x="152400" y="762000"/>
                <a:ext cx="8839200" cy="5715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highlight>
                      <a:srgbClr val="FFFF00"/>
                    </a:highlight>
                  </a:rPr>
                  <a:t>What is the relationship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/>
                      </a:rPr>
                      <m:t>𝑦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/>
                      </a:rPr>
                      <m:t> &amp; 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/>
                      </a:rPr>
                      <m:t>𝑣</m:t>
                    </m:r>
                  </m:oMath>
                </a14:m>
                <a:r>
                  <a:rPr lang="en-US" dirty="0">
                    <a:highlight>
                      <a:srgbClr val="FFFF00"/>
                    </a:highlight>
                  </a:rPr>
                  <a:t>?</a:t>
                </a:r>
              </a:p>
            </p:txBody>
          </p:sp>
        </mc:Choice>
        <mc:Fallback>
          <p:sp>
            <p:nvSpPr>
              <p:cNvPr id="4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762000"/>
                <a:ext cx="8839200" cy="5715000"/>
              </a:xfrm>
              <a:prstGeom prst="rect">
                <a:avLst/>
              </a:prstGeom>
              <a:blipFill>
                <a:blip r:embed="rId10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7941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Perspective transformation</a:t>
            </a:r>
            <a:endParaRPr dirty="0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57D7BD1A-7D73-4468-8A72-7DDA19D01D2D}"/>
              </a:ext>
            </a:extLst>
          </p:cNvPr>
          <p:cNvSpPr/>
          <p:nvPr/>
        </p:nvSpPr>
        <p:spPr>
          <a:xfrm>
            <a:off x="1615450" y="4836017"/>
            <a:ext cx="5797517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id="{20317909-EB33-49A9-BAC3-BC2B89BEF262}"/>
              </a:ext>
            </a:extLst>
          </p:cNvPr>
          <p:cNvSpPr/>
          <p:nvPr/>
        </p:nvSpPr>
        <p:spPr>
          <a:xfrm flipH="1" flipV="1">
            <a:off x="1615451" y="3195591"/>
            <a:ext cx="1304" cy="312900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id="{CFCE7F8A-2BB7-4E5E-84A5-CDC610A3E8F8}"/>
              </a:ext>
            </a:extLst>
          </p:cNvPr>
          <p:cNvSpPr/>
          <p:nvPr/>
        </p:nvSpPr>
        <p:spPr>
          <a:xfrm flipV="1">
            <a:off x="1626543" y="3583453"/>
            <a:ext cx="4455878" cy="125256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oval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B2EA8254-F400-469F-9425-D669B614615E}"/>
              </a:ext>
            </a:extLst>
          </p:cNvPr>
          <p:cNvSpPr/>
          <p:nvPr/>
        </p:nvSpPr>
        <p:spPr>
          <a:xfrm flipV="1">
            <a:off x="4955854" y="3293648"/>
            <a:ext cx="1" cy="2598420"/>
          </a:xfrm>
          <a:prstGeom prst="line">
            <a:avLst/>
          </a:prstGeom>
          <a:ln w="50800">
            <a:solidFill>
              <a:srgbClr val="FF9300"/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1E221104-E6C8-43EA-B19F-318C5FF76F76}"/>
              </a:ext>
            </a:extLst>
          </p:cNvPr>
          <p:cNvSpPr/>
          <p:nvPr/>
        </p:nvSpPr>
        <p:spPr>
          <a:xfrm>
            <a:off x="1706720" y="5598139"/>
            <a:ext cx="430502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latex-image-16.pdf" descr="latex-image-16.pdf">
            <a:extLst>
              <a:ext uri="{FF2B5EF4-FFF2-40B4-BE49-F238E27FC236}">
                <a16:creationId xmlns:a16="http://schemas.microsoft.com/office/drawing/2014/main" id="{BDD6B143-6F87-4BB9-90AE-BF2A95B7D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230" y="5066226"/>
            <a:ext cx="110315" cy="263208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Line">
            <a:extLst>
              <a:ext uri="{FF2B5EF4-FFF2-40B4-BE49-F238E27FC236}">
                <a16:creationId xmlns:a16="http://schemas.microsoft.com/office/drawing/2014/main" id="{C31570D2-58B3-4F94-B572-FFC32E679E3E}"/>
              </a:ext>
            </a:extLst>
          </p:cNvPr>
          <p:cNvSpPr/>
          <p:nvPr/>
        </p:nvSpPr>
        <p:spPr>
          <a:xfrm>
            <a:off x="1626147" y="3578770"/>
            <a:ext cx="4403609" cy="1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5618E265-A02B-4EE7-ABD5-AB30E10312EF}"/>
              </a:ext>
            </a:extLst>
          </p:cNvPr>
          <p:cNvSpPr/>
          <p:nvPr/>
        </p:nvSpPr>
        <p:spPr>
          <a:xfrm>
            <a:off x="6063489" y="3653718"/>
            <a:ext cx="1" cy="1146315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latex-image-9.pdf" descr="latex-image-9.pdf">
            <a:extLst>
              <a:ext uri="{FF2B5EF4-FFF2-40B4-BE49-F238E27FC236}">
                <a16:creationId xmlns:a16="http://schemas.microsoft.com/office/drawing/2014/main" id="{56934696-D087-469F-AE86-09C34957A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877" y="3097533"/>
            <a:ext cx="110315" cy="196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10.pdf" descr="latex-image-10.pdf">
            <a:extLst>
              <a:ext uri="{FF2B5EF4-FFF2-40B4-BE49-F238E27FC236}">
                <a16:creationId xmlns:a16="http://schemas.microsoft.com/office/drawing/2014/main" id="{5EED9044-D51D-4B00-BB8F-73A2CE40C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4553" y="4971292"/>
            <a:ext cx="110315" cy="147087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Line">
            <a:extLst>
              <a:ext uri="{FF2B5EF4-FFF2-40B4-BE49-F238E27FC236}">
                <a16:creationId xmlns:a16="http://schemas.microsoft.com/office/drawing/2014/main" id="{D588B166-477A-486B-B434-ED26FD2F6882}"/>
              </a:ext>
            </a:extLst>
          </p:cNvPr>
          <p:cNvSpPr/>
          <p:nvPr/>
        </p:nvSpPr>
        <p:spPr>
          <a:xfrm>
            <a:off x="1675438" y="4964517"/>
            <a:ext cx="32217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atex-image-19.pdf" descr="latex-image-19.pdf">
            <a:extLst>
              <a:ext uri="{FF2B5EF4-FFF2-40B4-BE49-F238E27FC236}">
                <a16:creationId xmlns:a16="http://schemas.microsoft.com/office/drawing/2014/main" id="{2BE79391-AD0C-4465-B935-129E942F84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2437" y="5750487"/>
            <a:ext cx="167432" cy="223243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image plane">
            <a:extLst>
              <a:ext uri="{FF2B5EF4-FFF2-40B4-BE49-F238E27FC236}">
                <a16:creationId xmlns:a16="http://schemas.microsoft.com/office/drawing/2014/main" id="{3AACB0FB-3B39-4658-B30D-ED97EE3A46A0}"/>
              </a:ext>
            </a:extLst>
          </p:cNvPr>
          <p:cNvSpPr txBox="1"/>
          <p:nvPr/>
        </p:nvSpPr>
        <p:spPr>
          <a:xfrm>
            <a:off x="4109614" y="2876799"/>
            <a:ext cx="1575111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image plane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9" name="Line">
            <a:extLst>
              <a:ext uri="{FF2B5EF4-FFF2-40B4-BE49-F238E27FC236}">
                <a16:creationId xmlns:a16="http://schemas.microsoft.com/office/drawing/2014/main" id="{CBB16738-1D94-474D-9910-5CCE87D9618F}"/>
              </a:ext>
            </a:extLst>
          </p:cNvPr>
          <p:cNvSpPr/>
          <p:nvPr/>
        </p:nvSpPr>
        <p:spPr>
          <a:xfrm rot="5400000">
            <a:off x="4688849" y="4381684"/>
            <a:ext cx="836696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Line">
            <a:extLst>
              <a:ext uri="{FF2B5EF4-FFF2-40B4-BE49-F238E27FC236}">
                <a16:creationId xmlns:a16="http://schemas.microsoft.com/office/drawing/2014/main" id="{89360157-AF07-4DE0-BDA1-1F720EA662B4}"/>
              </a:ext>
            </a:extLst>
          </p:cNvPr>
          <p:cNvSpPr/>
          <p:nvPr/>
        </p:nvSpPr>
        <p:spPr>
          <a:xfrm>
            <a:off x="4955853" y="3906563"/>
            <a:ext cx="388373" cy="0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 descr="https://latex.codecogs.com/gif.latex?%5Cdpi%7B300%7D%20%5Cbegin%7Bbmatrix%7Dx%20%5C%5C%20y%20%5C%5C%20z%20%5Cend%7Bbmatrix%7D"/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011753"/>
            <a:ext cx="331629" cy="95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s://latex.codecogs.com/gif.latex?%5Cdpi%7B300%7D%20%5Cbegin%7Bbmatrix%7Du%20%5C%5C%20v%20%5Cend%7Bbmatrix%7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85" y="3653718"/>
            <a:ext cx="310884" cy="66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latex-image-9.pdf" descr="latex-image-9.pdf">
            <a:extLst>
              <a:ext uri="{FF2B5EF4-FFF2-40B4-BE49-F238E27FC236}">
                <a16:creationId xmlns:a16="http://schemas.microsoft.com/office/drawing/2014/main" id="{56934696-D087-469F-AE86-09C34957A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4226875"/>
            <a:ext cx="110315" cy="196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8" name="Picture 2" descr="https://latex.codecogs.com/gif.latex?%5Cdpi%7B300%7D%20v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040" y="4300921"/>
            <a:ext cx="161526" cy="16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ontent Placeholder 2"/>
          <p:cNvSpPr txBox="1">
            <a:spLocks/>
          </p:cNvSpPr>
          <p:nvPr/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triangle proportions (Thales’ theorem) we can easily conclude that: </a:t>
            </a:r>
          </a:p>
        </p:txBody>
      </p:sp>
      <p:pic>
        <p:nvPicPr>
          <p:cNvPr id="5122" name="Picture 2" descr="https://latex.codecogs.com/gif.latex?%5Cdpi%7B300%7D%20%5Cbegin%7Bbmatrix%7Dx%20%5C%5C%20y%20%5C%5C%20z%20%5Cend%7Bbmatrix%7D%20%5Cmapsto%20%5Cbegin%7Bbmatrix%7Du%20%5C%5C%20v%20%5Cend%7Bbmatrix%7D%20%3D%20%5Cbegin%7Bbmatrix%7Df%5Cfrac%7Bx%7D%7Bz%7D%20%5C%5C%20f%5Cfrac%7By%7D%7Bz%7D%20%5Cend%7Bbmatrix%7D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153" y="1371600"/>
            <a:ext cx="2962917" cy="13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561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transformation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B38623-BB64-452B-B8AF-A84D9DA18C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Let’s use the homogeneous coordinates: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Units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B38623-BB64-452B-B8AF-A84D9DA18C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386" name="Picture 2">
            <a:extLst>
              <a:ext uri="{FF2B5EF4-FFF2-40B4-BE49-F238E27FC236}">
                <a16:creationId xmlns:a16="http://schemas.microsoft.com/office/drawing/2014/main" id="{DD3DF1E8-28E5-4905-97F2-27BB514EC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24025"/>
            <a:ext cx="7534275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763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83F5E-01D2-4984-9AB7-4A078BB54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transformation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21B64-F9ED-4EB4-97FC-EB8CE24308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Transforming to units of pixels in image space:</a:t>
                </a:r>
              </a:p>
              <a:p>
                <a:pPr lvl="1"/>
                <a:r>
                  <a:rPr lang="en-US" dirty="0"/>
                  <a:t> Pixel size in x dimension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and the same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&amp;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21B64-F9ED-4EB4-97FC-EB8CE24308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0" name="Picture 2">
            <a:extLst>
              <a:ext uri="{FF2B5EF4-FFF2-40B4-BE49-F238E27FC236}">
                <a16:creationId xmlns:a16="http://schemas.microsoft.com/office/drawing/2014/main" id="{B34454B1-59B8-4F4E-82B9-B1F7833FD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200400"/>
            <a:ext cx="8262551" cy="145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309182"/>
      </p:ext>
    </p:extLst>
  </p:cSld>
  <p:clrMapOvr>
    <a:masterClrMapping/>
  </p:clrMapOvr>
</p:sld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903</TotalTime>
  <Words>445</Words>
  <Application>Microsoft Office PowerPoint</Application>
  <PresentationFormat>On-screen Show (4:3)</PresentationFormat>
  <Paragraphs>121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class_layout</vt:lpstr>
      <vt:lpstr>Image transformation</vt:lpstr>
      <vt:lpstr>PowerPoint Presentation</vt:lpstr>
      <vt:lpstr>3D projection</vt:lpstr>
      <vt:lpstr>Perspective transformation</vt:lpstr>
      <vt:lpstr>Perspective transformation</vt:lpstr>
      <vt:lpstr>Perspective transformation</vt:lpstr>
      <vt:lpstr>Perspective transformation</vt:lpstr>
      <vt:lpstr>Perspective transformation</vt:lpstr>
      <vt:lpstr>Perspective transformation</vt:lpstr>
      <vt:lpstr>Street art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Chechik</dc:creator>
  <cp:lastModifiedBy> </cp:lastModifiedBy>
  <cp:revision>35</cp:revision>
  <dcterms:created xsi:type="dcterms:W3CDTF">2006-08-16T00:00:00Z</dcterms:created>
  <dcterms:modified xsi:type="dcterms:W3CDTF">2019-09-10T20:06:48Z</dcterms:modified>
</cp:coreProperties>
</file>